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Nunito"/>
      <p:regular r:id="rId27"/>
      <p:bold r:id="rId28"/>
      <p:italic r:id="rId29"/>
      <p:boldItalic r:id="rId30"/>
    </p:embeddedFont>
    <p:embeddedFont>
      <p:font typeface="Maven Pro"/>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avenPro-regular.fntdata"/><Relationship Id="rId3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avenPro-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Nidhi</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cadc485c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6cadc485c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Snigdha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6cadc485c4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6cadc485c4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Snigdha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cadc485c4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cadc485c4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6cadc485c4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6cadc485c4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Ovesh</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6cadc485c4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6cadc485c4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Ovesh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6cadc485c4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6cadc485c4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Ovesh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cadc485c4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cadc485c4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Ovesh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6cadc485c4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6cadc485c4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Ovesh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cadc485c4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cadc485c4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Nidhi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c6cb8d3fb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c6cb8d3fb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Nidhi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c6cb8d3fb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c6cb8d3fb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Nidhi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c6cb8d3fb2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c6cb8d3fb2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Nidhi</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c6cb8d3fb2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c6cb8d3fb2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Snigdha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6cb8d3fb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6cb8d3fb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Snigdha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cadc485c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cadc485c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Snigdha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cadc485c4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cadc485c4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Snigdha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paperswithcode.com/method/transformer"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litcharts.com/shakescleare/shakespeare-translations" TargetMode="External"/><Relationship Id="rId4" Type="http://schemas.openxmlformats.org/officeDocument/2006/relationships/image" Target="../media/image21.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2.png"/><Relationship Id="rId5"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9.png"/><Relationship Id="rId11" Type="http://schemas.openxmlformats.org/officeDocument/2006/relationships/image" Target="../media/image12.gif"/><Relationship Id="rId10" Type="http://schemas.openxmlformats.org/officeDocument/2006/relationships/image" Target="../media/image3.png"/><Relationship Id="rId9" Type="http://schemas.openxmlformats.org/officeDocument/2006/relationships/image" Target="../media/image14.gif"/><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23.gif"/><Relationship Id="rId8"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5"/>
            <a:ext cx="67272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Text Style Transfer </a:t>
            </a:r>
            <a:endParaRPr/>
          </a:p>
        </p:txBody>
      </p:sp>
      <p:sp>
        <p:nvSpPr>
          <p:cNvPr id="278" name="Google Shape;278;p13"/>
          <p:cNvSpPr txBox="1"/>
          <p:nvPr>
            <p:ph idx="1" type="subTitle"/>
          </p:nvPr>
        </p:nvSpPr>
        <p:spPr>
          <a:xfrm>
            <a:off x="886400" y="292415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 </a:t>
            </a:r>
            <a:endParaRPr/>
          </a:p>
          <a:p>
            <a:pPr indent="0" lvl="0" marL="0" rtl="0" algn="l">
              <a:spcBef>
                <a:spcPts val="0"/>
              </a:spcBef>
              <a:spcAft>
                <a:spcPts val="0"/>
              </a:spcAft>
              <a:buNone/>
            </a:pPr>
            <a:r>
              <a:rPr lang="en-GB"/>
              <a:t>Final Project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Dataset</a:t>
            </a:r>
            <a:endParaRPr/>
          </a:p>
        </p:txBody>
      </p:sp>
      <p:sp>
        <p:nvSpPr>
          <p:cNvPr id="349" name="Google Shape;349;p22"/>
          <p:cNvSpPr txBox="1"/>
          <p:nvPr>
            <p:ph idx="1" type="body"/>
          </p:nvPr>
        </p:nvSpPr>
        <p:spPr>
          <a:xfrm>
            <a:off x="305000" y="1305600"/>
            <a:ext cx="5455500" cy="2326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highlight>
                  <a:schemeClr val="lt1"/>
                </a:highlight>
              </a:rPr>
              <a:t>The Yelp Reviews Polarity dataset was used in the project and  is extracted from The Yelp reviews dataset consists of reviews from Yelp about various Business Sources. Credits to Xiang Zhang for constructing the polarity dataset.</a:t>
            </a:r>
            <a:endParaRPr>
              <a:highlight>
                <a:schemeClr val="lt1"/>
              </a:highlight>
            </a:endParaRPr>
          </a:p>
          <a:p>
            <a:pPr indent="0" lvl="0" marL="0" rtl="0" algn="just">
              <a:spcBef>
                <a:spcPts val="1200"/>
              </a:spcBef>
              <a:spcAft>
                <a:spcPts val="1200"/>
              </a:spcAft>
              <a:buNone/>
            </a:pPr>
            <a:r>
              <a:rPr lang="en-GB">
                <a:highlight>
                  <a:schemeClr val="lt1"/>
                </a:highlight>
              </a:rPr>
              <a:t>text is the text of the review.</a:t>
            </a:r>
            <a:br>
              <a:rPr lang="en-GB">
                <a:highlight>
                  <a:schemeClr val="lt1"/>
                </a:highlight>
              </a:rPr>
            </a:br>
            <a:r>
              <a:rPr lang="en-GB">
                <a:highlight>
                  <a:schemeClr val="lt1"/>
                </a:highlight>
              </a:rPr>
              <a:t>label represents the sentiment with 0 and 1 indicating negative and positive reviews respectively.</a:t>
            </a:r>
            <a:endParaRPr>
              <a:highlight>
                <a:schemeClr val="lt1"/>
              </a:highlight>
            </a:endParaRPr>
          </a:p>
        </p:txBody>
      </p:sp>
      <p:pic>
        <p:nvPicPr>
          <p:cNvPr id="350" name="Google Shape;350;p22"/>
          <p:cNvPicPr preferRelativeResize="0"/>
          <p:nvPr/>
        </p:nvPicPr>
        <p:blipFill>
          <a:blip r:embed="rId3">
            <a:alphaModFix/>
          </a:blip>
          <a:stretch>
            <a:fillRect/>
          </a:stretch>
        </p:blipFill>
        <p:spPr>
          <a:xfrm>
            <a:off x="6518625" y="945475"/>
            <a:ext cx="2469925" cy="3538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Preprocessing</a:t>
            </a:r>
            <a:endParaRPr/>
          </a:p>
        </p:txBody>
      </p:sp>
      <p:sp>
        <p:nvSpPr>
          <p:cNvPr id="356" name="Google Shape;356;p23"/>
          <p:cNvSpPr txBox="1"/>
          <p:nvPr>
            <p:ph idx="1" type="body"/>
          </p:nvPr>
        </p:nvSpPr>
        <p:spPr>
          <a:xfrm>
            <a:off x="242625" y="1597875"/>
            <a:ext cx="8091600" cy="28410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en-GB"/>
              <a:t>The text had NAN characters and back slashes as well as other special characters that were removed.</a:t>
            </a:r>
            <a:endParaRPr/>
          </a:p>
          <a:p>
            <a:pPr indent="-311150" lvl="0" marL="457200" rtl="0" algn="just">
              <a:spcBef>
                <a:spcPts val="0"/>
              </a:spcBef>
              <a:spcAft>
                <a:spcPts val="0"/>
              </a:spcAft>
              <a:buSzPts val="1300"/>
              <a:buChar char="●"/>
            </a:pPr>
            <a:r>
              <a:rPr lang="en-GB"/>
              <a:t>The text was </a:t>
            </a:r>
            <a:r>
              <a:rPr lang="en-GB"/>
              <a:t>lowercase</a:t>
            </a:r>
            <a:r>
              <a:rPr lang="en-GB"/>
              <a:t> and </a:t>
            </a:r>
            <a:r>
              <a:rPr lang="en-GB"/>
              <a:t>standardized allowing us to effectively utilize the GloVe model for computing the Word Mover's Distance between sentences, offering a measure of semantic shift crucial for our iterative refinement process.</a:t>
            </a:r>
            <a:endParaRPr/>
          </a:p>
        </p:txBody>
      </p:sp>
      <p:pic>
        <p:nvPicPr>
          <p:cNvPr id="357" name="Google Shape;357;p23"/>
          <p:cNvPicPr preferRelativeResize="0"/>
          <p:nvPr/>
        </p:nvPicPr>
        <p:blipFill rotWithShape="1">
          <a:blip r:embed="rId3">
            <a:alphaModFix/>
          </a:blip>
          <a:srcRect b="10434" l="0" r="1400" t="0"/>
          <a:stretch/>
        </p:blipFill>
        <p:spPr>
          <a:xfrm>
            <a:off x="1027625" y="2983400"/>
            <a:ext cx="6521598" cy="1752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Iteratively</a:t>
            </a:r>
            <a:r>
              <a:rPr lang="en-GB"/>
              <a:t> Refine and Train</a:t>
            </a:r>
            <a:endParaRPr/>
          </a:p>
        </p:txBody>
      </p:sp>
      <p:pic>
        <p:nvPicPr>
          <p:cNvPr id="363" name="Google Shape;363;p24"/>
          <p:cNvPicPr preferRelativeResize="0"/>
          <p:nvPr/>
        </p:nvPicPr>
        <p:blipFill>
          <a:blip r:embed="rId3">
            <a:alphaModFix/>
          </a:blip>
          <a:stretch>
            <a:fillRect/>
          </a:stretch>
        </p:blipFill>
        <p:spPr>
          <a:xfrm>
            <a:off x="1822425" y="1104675"/>
            <a:ext cx="4116650" cy="4038826"/>
          </a:xfrm>
          <a:prstGeom prst="rect">
            <a:avLst/>
          </a:prstGeom>
          <a:noFill/>
          <a:ln>
            <a:noFill/>
          </a:ln>
        </p:spPr>
      </p:pic>
      <p:pic>
        <p:nvPicPr>
          <p:cNvPr id="364" name="Google Shape;364;p24"/>
          <p:cNvPicPr preferRelativeResize="0"/>
          <p:nvPr/>
        </p:nvPicPr>
        <p:blipFill>
          <a:blip r:embed="rId4">
            <a:alphaModFix/>
          </a:blip>
          <a:stretch>
            <a:fillRect/>
          </a:stretch>
        </p:blipFill>
        <p:spPr>
          <a:xfrm>
            <a:off x="3681350" y="1428900"/>
            <a:ext cx="5330775" cy="1666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 Training Approach</a:t>
            </a:r>
            <a:endParaRPr/>
          </a:p>
        </p:txBody>
      </p:sp>
      <p:sp>
        <p:nvSpPr>
          <p:cNvPr id="370" name="Google Shape;370;p25"/>
          <p:cNvSpPr txBox="1"/>
          <p:nvPr>
            <p:ph idx="1" type="body"/>
          </p:nvPr>
        </p:nvSpPr>
        <p:spPr>
          <a:xfrm>
            <a:off x="239875" y="1528100"/>
            <a:ext cx="3574200" cy="3421200"/>
          </a:xfrm>
          <a:prstGeom prst="rect">
            <a:avLst/>
          </a:prstGeom>
        </p:spPr>
        <p:txBody>
          <a:bodyPr anchorCtr="0" anchor="t" bIns="91425" lIns="91425" spcFirstLastPara="1" rIns="91425" wrap="square" tIns="91425">
            <a:noAutofit/>
          </a:bodyPr>
          <a:lstStyle/>
          <a:p>
            <a:pPr indent="-311150" lvl="0" marL="457200" rtl="0" algn="just">
              <a:lnSpc>
                <a:spcPct val="115000"/>
              </a:lnSpc>
              <a:spcBef>
                <a:spcPts val="0"/>
              </a:spcBef>
              <a:spcAft>
                <a:spcPts val="0"/>
              </a:spcAft>
              <a:buSzPts val="1300"/>
              <a:buChar char="●"/>
            </a:pPr>
            <a:r>
              <a:rPr lang="en-GB">
                <a:solidFill>
                  <a:srgbClr val="212529"/>
                </a:solidFill>
              </a:rPr>
              <a:t>T5, or Text-to-Text Transfer Transformer, is a</a:t>
            </a:r>
            <a:r>
              <a:rPr lang="en-GB"/>
              <a:t> </a:t>
            </a:r>
            <a:r>
              <a:rPr lang="en-GB">
                <a:uFill>
                  <a:noFill/>
                </a:uFill>
                <a:hlinkClick r:id="rId3"/>
              </a:rPr>
              <a:t>Transformer</a:t>
            </a:r>
            <a:r>
              <a:rPr lang="en-GB"/>
              <a:t> </a:t>
            </a:r>
            <a:r>
              <a:rPr lang="en-GB">
                <a:solidFill>
                  <a:srgbClr val="212529"/>
                </a:solidFill>
              </a:rPr>
              <a:t>based architecture that uses a text-to-text approach.</a:t>
            </a:r>
            <a:endParaRPr>
              <a:solidFill>
                <a:srgbClr val="212529"/>
              </a:solidFill>
            </a:endParaRPr>
          </a:p>
          <a:p>
            <a:pPr indent="-311150" lvl="0" marL="457200" rtl="0" algn="just">
              <a:lnSpc>
                <a:spcPct val="115000"/>
              </a:lnSpc>
              <a:spcBef>
                <a:spcPts val="0"/>
              </a:spcBef>
              <a:spcAft>
                <a:spcPts val="0"/>
              </a:spcAft>
              <a:buClr>
                <a:srgbClr val="212529"/>
              </a:buClr>
              <a:buSzPts val="1300"/>
              <a:buChar char="●"/>
            </a:pPr>
            <a:r>
              <a:rPr lang="en-GB">
                <a:solidFill>
                  <a:srgbClr val="212529"/>
                </a:solidFill>
              </a:rPr>
              <a:t>We feed the model text as input and training it to generate some target text. </a:t>
            </a:r>
            <a:endParaRPr>
              <a:solidFill>
                <a:srgbClr val="212529"/>
              </a:solidFill>
            </a:endParaRPr>
          </a:p>
          <a:p>
            <a:pPr indent="-311150" lvl="0" marL="457200" rtl="0" algn="just">
              <a:lnSpc>
                <a:spcPct val="115000"/>
              </a:lnSpc>
              <a:spcBef>
                <a:spcPts val="0"/>
              </a:spcBef>
              <a:spcAft>
                <a:spcPts val="0"/>
              </a:spcAft>
              <a:buClr>
                <a:srgbClr val="212529"/>
              </a:buClr>
              <a:buSzPts val="1300"/>
              <a:buChar char="●"/>
            </a:pPr>
            <a:r>
              <a:rPr lang="en-GB">
                <a:solidFill>
                  <a:srgbClr val="212529"/>
                </a:solidFill>
              </a:rPr>
              <a:t>We have trained it for 30 epochs with Adam optimizer and having 100 warm up steps.</a:t>
            </a:r>
            <a:endParaRPr>
              <a:solidFill>
                <a:srgbClr val="212529"/>
              </a:solidFill>
            </a:endParaRPr>
          </a:p>
          <a:p>
            <a:pPr indent="-311150" lvl="0" marL="457200" rtl="0" algn="just">
              <a:lnSpc>
                <a:spcPct val="115000"/>
              </a:lnSpc>
              <a:spcBef>
                <a:spcPts val="0"/>
              </a:spcBef>
              <a:spcAft>
                <a:spcPts val="0"/>
              </a:spcAft>
              <a:buClr>
                <a:srgbClr val="212529"/>
              </a:buClr>
              <a:buSzPts val="1300"/>
              <a:buChar char="●"/>
            </a:pPr>
            <a:r>
              <a:rPr lang="en-GB">
                <a:solidFill>
                  <a:srgbClr val="212529"/>
                </a:solidFill>
              </a:rPr>
              <a:t>We have also employed early stopping condition so that if incase the evaluation loss increases we stop the training and choose the best model.</a:t>
            </a:r>
            <a:r>
              <a:rPr lang="en-GB">
                <a:solidFill>
                  <a:srgbClr val="212529"/>
                </a:solidFill>
              </a:rPr>
              <a:t> </a:t>
            </a:r>
            <a:endParaRPr>
              <a:solidFill>
                <a:srgbClr val="212529"/>
              </a:solidFill>
            </a:endParaRPr>
          </a:p>
        </p:txBody>
      </p:sp>
      <p:pic>
        <p:nvPicPr>
          <p:cNvPr id="371" name="Google Shape;371;p25"/>
          <p:cNvPicPr preferRelativeResize="0"/>
          <p:nvPr/>
        </p:nvPicPr>
        <p:blipFill>
          <a:blip r:embed="rId4">
            <a:alphaModFix/>
          </a:blip>
          <a:stretch>
            <a:fillRect/>
          </a:stretch>
        </p:blipFill>
        <p:spPr>
          <a:xfrm>
            <a:off x="4018075" y="1300950"/>
            <a:ext cx="4993201" cy="2995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a:t>
            </a:r>
            <a:endParaRPr/>
          </a:p>
        </p:txBody>
      </p:sp>
      <p:pic>
        <p:nvPicPr>
          <p:cNvPr id="377" name="Google Shape;377;p26"/>
          <p:cNvPicPr preferRelativeResize="0"/>
          <p:nvPr/>
        </p:nvPicPr>
        <p:blipFill>
          <a:blip r:embed="rId3">
            <a:alphaModFix/>
          </a:blip>
          <a:stretch>
            <a:fillRect/>
          </a:stretch>
        </p:blipFill>
        <p:spPr>
          <a:xfrm>
            <a:off x="464925" y="1491700"/>
            <a:ext cx="8284950" cy="1173800"/>
          </a:xfrm>
          <a:prstGeom prst="rect">
            <a:avLst/>
          </a:prstGeom>
          <a:noFill/>
          <a:ln>
            <a:noFill/>
          </a:ln>
        </p:spPr>
      </p:pic>
      <p:sp>
        <p:nvSpPr>
          <p:cNvPr id="378" name="Google Shape;378;p26"/>
          <p:cNvSpPr txBox="1"/>
          <p:nvPr/>
        </p:nvSpPr>
        <p:spPr>
          <a:xfrm>
            <a:off x="415725" y="2739063"/>
            <a:ext cx="8534400" cy="354000"/>
          </a:xfrm>
          <a:prstGeom prst="rect">
            <a:avLst/>
          </a:prstGeom>
          <a:noFill/>
          <a:ln>
            <a:noFill/>
          </a:ln>
        </p:spPr>
        <p:txBody>
          <a:bodyPr anchorCtr="0" anchor="t" bIns="91425" lIns="91425" spcFirstLastPara="1" rIns="91425" wrap="square" tIns="91425">
            <a:spAutoFit/>
          </a:bodyPr>
          <a:lstStyle/>
          <a:p>
            <a:pPr indent="0" lvl="0" marL="0" rtl="0" algn="just">
              <a:lnSpc>
                <a:spcPct val="170000"/>
              </a:lnSpc>
              <a:spcBef>
                <a:spcPts val="0"/>
              </a:spcBef>
              <a:spcAft>
                <a:spcPts val="1200"/>
              </a:spcAft>
              <a:buNone/>
            </a:pPr>
            <a:r>
              <a:rPr lang="en-GB" sz="1100">
                <a:solidFill>
                  <a:srgbClr val="212529"/>
                </a:solidFill>
                <a:latin typeface="Nunito"/>
                <a:ea typeface="Nunito"/>
                <a:cs typeface="Nunito"/>
                <a:sym typeface="Nunito"/>
              </a:rPr>
              <a:t>After the first iteration when again updated the dataset we found that there were 154 rows updated with the new data pairs.</a:t>
            </a:r>
            <a:endParaRPr sz="1100">
              <a:latin typeface="Nunito"/>
              <a:ea typeface="Nunito"/>
              <a:cs typeface="Nunito"/>
              <a:sym typeface="Nunito"/>
            </a:endParaRPr>
          </a:p>
        </p:txBody>
      </p:sp>
      <p:pic>
        <p:nvPicPr>
          <p:cNvPr id="379" name="Google Shape;379;p26"/>
          <p:cNvPicPr preferRelativeResize="0"/>
          <p:nvPr/>
        </p:nvPicPr>
        <p:blipFill>
          <a:blip r:embed="rId4">
            <a:alphaModFix/>
          </a:blip>
          <a:stretch>
            <a:fillRect/>
          </a:stretch>
        </p:blipFill>
        <p:spPr>
          <a:xfrm>
            <a:off x="362425" y="3325750"/>
            <a:ext cx="8640998" cy="1420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Future Scope</a:t>
            </a:r>
            <a:endParaRPr/>
          </a:p>
        </p:txBody>
      </p:sp>
      <p:sp>
        <p:nvSpPr>
          <p:cNvPr id="385" name="Google Shape;385;p27"/>
          <p:cNvSpPr txBox="1"/>
          <p:nvPr>
            <p:ph idx="1" type="body"/>
          </p:nvPr>
        </p:nvSpPr>
        <p:spPr>
          <a:xfrm>
            <a:off x="407575" y="3195325"/>
            <a:ext cx="7926600" cy="13362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en-GB"/>
              <a:t>In somecase the model is not changing the nature of the sentence but giving the same output and hence if not monitored can be </a:t>
            </a:r>
            <a:r>
              <a:rPr lang="en-GB"/>
              <a:t>updated</a:t>
            </a:r>
            <a:r>
              <a:rPr lang="en-GB"/>
              <a:t> in the dataset pair.</a:t>
            </a:r>
            <a:endParaRPr/>
          </a:p>
          <a:p>
            <a:pPr indent="-311150" lvl="0" marL="457200" rtl="0" algn="just">
              <a:spcBef>
                <a:spcPts val="0"/>
              </a:spcBef>
              <a:spcAft>
                <a:spcPts val="0"/>
              </a:spcAft>
              <a:buSzPts val="1300"/>
              <a:buChar char="●"/>
            </a:pPr>
            <a:r>
              <a:rPr lang="en-GB"/>
              <a:t>To avoid this we should add a classification layer in </a:t>
            </a:r>
            <a:r>
              <a:rPr lang="en-GB"/>
              <a:t>between</a:t>
            </a:r>
            <a:r>
              <a:rPr lang="en-GB"/>
              <a:t> to classify </a:t>
            </a:r>
            <a:r>
              <a:rPr lang="en-GB"/>
              <a:t>weather</a:t>
            </a:r>
            <a:r>
              <a:rPr lang="en-GB"/>
              <a:t> the nature of sentence is positive or negative.</a:t>
            </a:r>
            <a:endParaRPr/>
          </a:p>
        </p:txBody>
      </p:sp>
      <p:pic>
        <p:nvPicPr>
          <p:cNvPr id="386" name="Google Shape;386;p27"/>
          <p:cNvPicPr preferRelativeResize="0"/>
          <p:nvPr/>
        </p:nvPicPr>
        <p:blipFill>
          <a:blip r:embed="rId3">
            <a:alphaModFix/>
          </a:blip>
          <a:stretch>
            <a:fillRect/>
          </a:stretch>
        </p:blipFill>
        <p:spPr>
          <a:xfrm>
            <a:off x="97800" y="1549437"/>
            <a:ext cx="9144000" cy="984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392" name="Google Shape;392;p28"/>
          <p:cNvSpPr txBox="1"/>
          <p:nvPr>
            <p:ph idx="1" type="body"/>
          </p:nvPr>
        </p:nvSpPr>
        <p:spPr>
          <a:xfrm>
            <a:off x="407700" y="2103050"/>
            <a:ext cx="7926600" cy="19644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en-GB"/>
              <a:t>The approach is highly beneficial when working with unsupervised data. But the approach demands some amount of data </a:t>
            </a:r>
            <a:r>
              <a:rPr lang="en-GB"/>
              <a:t>dependency</a:t>
            </a:r>
            <a:r>
              <a:rPr lang="en-GB"/>
              <a:t> in both types of dataset for making the initial pairing.</a:t>
            </a:r>
            <a:endParaRPr/>
          </a:p>
          <a:p>
            <a:pPr indent="-311150" lvl="0" marL="457200" rtl="0" algn="just">
              <a:spcBef>
                <a:spcPts val="0"/>
              </a:spcBef>
              <a:spcAft>
                <a:spcPts val="0"/>
              </a:spcAft>
              <a:buSzPts val="1300"/>
              <a:buChar char="●"/>
            </a:pPr>
            <a:r>
              <a:rPr lang="en-GB"/>
              <a:t>After </a:t>
            </a:r>
            <a:r>
              <a:rPr lang="en-GB"/>
              <a:t>each</a:t>
            </a:r>
            <a:r>
              <a:rPr lang="en-GB"/>
              <a:t> iteration the accuracy of the model increases which is was observed during human evaluation.</a:t>
            </a:r>
            <a:endParaRPr/>
          </a:p>
          <a:p>
            <a:pPr indent="-311150" lvl="0" marL="457200" rtl="0" algn="just">
              <a:spcBef>
                <a:spcPts val="0"/>
              </a:spcBef>
              <a:spcAft>
                <a:spcPts val="0"/>
              </a:spcAft>
              <a:buSzPts val="1300"/>
              <a:buChar char="●"/>
            </a:pPr>
            <a:r>
              <a:rPr lang="en-GB"/>
              <a:t>Since we were not training the model on a large dataset the Bleu score was low but showed incremental growth.</a:t>
            </a:r>
            <a:endParaRPr/>
          </a:p>
          <a:p>
            <a:pPr indent="-311150" lvl="0" marL="457200" rtl="0" algn="just">
              <a:spcBef>
                <a:spcPts val="0"/>
              </a:spcBef>
              <a:spcAft>
                <a:spcPts val="0"/>
              </a:spcAft>
              <a:buSzPts val="1300"/>
              <a:buChar char="●"/>
            </a:pPr>
            <a:r>
              <a:rPr lang="en-GB"/>
              <a:t>Using a independent transformer rather than a pre-trained transformer will be a better approach.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9"/>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t>We worked on Text Style </a:t>
            </a:r>
            <a:r>
              <a:rPr lang="en-GB"/>
              <a:t>Transfer</a:t>
            </a:r>
            <a:r>
              <a:rPr lang="en-GB"/>
              <a:t> adopting 2 </a:t>
            </a:r>
            <a:r>
              <a:rPr lang="en-GB"/>
              <a:t>approaches and we will talk about why we segued from a Supervised approach to an Unsupervised approach:</a:t>
            </a:r>
            <a:endParaRPr/>
          </a:p>
          <a:p>
            <a:pPr indent="-311150" lvl="0" marL="457200" rtl="0" algn="just">
              <a:spcBef>
                <a:spcPts val="1200"/>
              </a:spcBef>
              <a:spcAft>
                <a:spcPts val="0"/>
              </a:spcAft>
              <a:buSzPts val="1300"/>
              <a:buAutoNum type="arabicPeriod"/>
            </a:pPr>
            <a:r>
              <a:rPr lang="en-GB"/>
              <a:t>Supervised Encoder-Decoder Sequence-to-Sequence model With Self-Attention</a:t>
            </a:r>
            <a:endParaRPr/>
          </a:p>
          <a:p>
            <a:pPr indent="-311150" lvl="0" marL="457200" rtl="0" algn="just">
              <a:spcBef>
                <a:spcPts val="0"/>
              </a:spcBef>
              <a:spcAft>
                <a:spcPts val="0"/>
              </a:spcAft>
              <a:buSzPts val="1300"/>
              <a:buAutoNum type="arabicPeriod"/>
            </a:pPr>
            <a:r>
              <a:rPr lang="en-GB"/>
              <a:t>Unsupervised Encoder-Decoder transformer model with iterative refinement and translation model.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Dataset </a:t>
            </a:r>
            <a:endParaRPr/>
          </a:p>
        </p:txBody>
      </p:sp>
      <p:sp>
        <p:nvSpPr>
          <p:cNvPr id="290" name="Google Shape;290;p15"/>
          <p:cNvSpPr txBox="1"/>
          <p:nvPr>
            <p:ph idx="1" type="body"/>
          </p:nvPr>
        </p:nvSpPr>
        <p:spPr>
          <a:xfrm>
            <a:off x="683850" y="1338375"/>
            <a:ext cx="8274300" cy="3565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GB">
                <a:solidFill>
                  <a:srgbClr val="3C4043"/>
                </a:solidFill>
                <a:highlight>
                  <a:srgbClr val="FFFFFF"/>
                </a:highlight>
              </a:rPr>
              <a:t>The dataset is scraped from </a:t>
            </a:r>
            <a:r>
              <a:rPr b="1" lang="en-GB">
                <a:solidFill>
                  <a:srgbClr val="3C4043"/>
                </a:solidFill>
                <a:highlight>
                  <a:srgbClr val="FFFFFF"/>
                </a:highlight>
              </a:rPr>
              <a:t>S</a:t>
            </a:r>
            <a:r>
              <a:rPr b="1" lang="en-GB">
                <a:solidFill>
                  <a:srgbClr val="202124"/>
                </a:solidFill>
                <a:highlight>
                  <a:srgbClr val="FFFFFF"/>
                </a:highlight>
                <a:uFill>
                  <a:noFill/>
                </a:uFill>
                <a:hlinkClick r:id="rId3">
                  <a:extLst>
                    <a:ext uri="{A12FA001-AC4F-418D-AE19-62706E023703}">
                      <ahyp:hlinkClr val="tx"/>
                    </a:ext>
                  </a:extLst>
                </a:hlinkClick>
              </a:rPr>
              <a:t>hakescleare</a:t>
            </a:r>
            <a:r>
              <a:rPr lang="en-GB">
                <a:solidFill>
                  <a:srgbClr val="3C4043"/>
                </a:solidFill>
                <a:highlight>
                  <a:srgbClr val="FFFFFF"/>
                </a:highlight>
              </a:rPr>
              <a:t> which has translations for all of Shakespeare's plays.</a:t>
            </a:r>
            <a:r>
              <a:rPr lang="en-GB">
                <a:solidFill>
                  <a:srgbClr val="3C4043"/>
                </a:solidFill>
                <a:highlight>
                  <a:srgbClr val="FFFFFF"/>
                </a:highlight>
              </a:rPr>
              <a:t>Thanks</a:t>
            </a:r>
            <a:r>
              <a:rPr lang="en-GB">
                <a:solidFill>
                  <a:srgbClr val="3C4043"/>
                </a:solidFill>
                <a:highlight>
                  <a:srgbClr val="FFFFFF"/>
                </a:highlight>
              </a:rPr>
              <a:t> to </a:t>
            </a:r>
            <a:r>
              <a:rPr b="1" lang="en-GB">
                <a:solidFill>
                  <a:srgbClr val="3C4043"/>
                </a:solidFill>
                <a:highlight>
                  <a:srgbClr val="FFFFFF"/>
                </a:highlight>
              </a:rPr>
              <a:t>Garnav Aurha </a:t>
            </a:r>
            <a:r>
              <a:rPr lang="en-GB">
                <a:solidFill>
                  <a:srgbClr val="3C4043"/>
                </a:solidFill>
                <a:highlight>
                  <a:srgbClr val="FFFFFF"/>
                </a:highlight>
              </a:rPr>
              <a:t>for compiling this parallel dataset. It includes each line of the play and its modern English translation.</a:t>
            </a:r>
            <a:endParaRPr>
              <a:solidFill>
                <a:srgbClr val="3C4043"/>
              </a:solidFill>
              <a:highlight>
                <a:srgbClr val="FFFFFF"/>
              </a:highlight>
            </a:endParaRPr>
          </a:p>
          <a:p>
            <a:pPr indent="0" lvl="0" marL="0" rtl="0" algn="just">
              <a:spcBef>
                <a:spcPts val="1200"/>
              </a:spcBef>
              <a:spcAft>
                <a:spcPts val="0"/>
              </a:spcAft>
              <a:buNone/>
            </a:pPr>
            <a:r>
              <a:rPr lang="en-GB">
                <a:solidFill>
                  <a:srgbClr val="3C4043"/>
                </a:solidFill>
                <a:highlight>
                  <a:srgbClr val="F1F3F4"/>
                </a:highlight>
              </a:rPr>
              <a:t>og</a:t>
            </a:r>
            <a:r>
              <a:rPr lang="en-GB">
                <a:solidFill>
                  <a:srgbClr val="3C4043"/>
                </a:solidFill>
                <a:highlight>
                  <a:srgbClr val="FFFFFF"/>
                </a:highlight>
              </a:rPr>
              <a:t> is the original Shakespeare text</a:t>
            </a:r>
            <a:br>
              <a:rPr lang="en-GB">
                <a:solidFill>
                  <a:srgbClr val="3C4043"/>
                </a:solidFill>
                <a:highlight>
                  <a:srgbClr val="FFFFFF"/>
                </a:highlight>
              </a:rPr>
            </a:br>
            <a:r>
              <a:rPr lang="en-GB">
                <a:solidFill>
                  <a:srgbClr val="3C4043"/>
                </a:solidFill>
                <a:highlight>
                  <a:srgbClr val="F1F3F4"/>
                </a:highlight>
              </a:rPr>
              <a:t>t</a:t>
            </a:r>
            <a:r>
              <a:rPr lang="en-GB">
                <a:solidFill>
                  <a:srgbClr val="3C4043"/>
                </a:solidFill>
                <a:highlight>
                  <a:srgbClr val="FFFFFF"/>
                </a:highlight>
              </a:rPr>
              <a:t> is the modern English translation</a:t>
            </a:r>
            <a:br>
              <a:rPr lang="en-GB">
                <a:solidFill>
                  <a:srgbClr val="3C4043"/>
                </a:solidFill>
                <a:highlight>
                  <a:srgbClr val="FFFFFF"/>
                </a:highlight>
              </a:rPr>
            </a:br>
            <a:r>
              <a:rPr lang="en-GB">
                <a:solidFill>
                  <a:srgbClr val="3C4043"/>
                </a:solidFill>
                <a:highlight>
                  <a:srgbClr val="F1F3F4"/>
                </a:highlight>
              </a:rPr>
              <a:t>id</a:t>
            </a:r>
            <a:r>
              <a:rPr lang="en-GB">
                <a:solidFill>
                  <a:srgbClr val="3C4043"/>
                </a:solidFill>
                <a:highlight>
                  <a:srgbClr val="FFFFFF"/>
                </a:highlight>
              </a:rPr>
              <a:t> is arbitrary id for each row in the dataset.</a:t>
            </a:r>
            <a:endParaRPr>
              <a:solidFill>
                <a:srgbClr val="3C4043"/>
              </a:solidFill>
              <a:highlight>
                <a:srgbClr val="FFFFFF"/>
              </a:highlight>
            </a:endParaRPr>
          </a:p>
          <a:p>
            <a:pPr indent="0" lvl="0" marL="0" rtl="0" algn="l">
              <a:spcBef>
                <a:spcPts val="1200"/>
              </a:spcBef>
              <a:spcAft>
                <a:spcPts val="0"/>
              </a:spcAft>
              <a:buNone/>
            </a:pPr>
            <a:r>
              <a:t/>
            </a:r>
            <a:endParaRPr sz="1350">
              <a:solidFill>
                <a:srgbClr val="3C4043"/>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350">
              <a:solidFill>
                <a:srgbClr val="3C4043"/>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pic>
        <p:nvPicPr>
          <p:cNvPr id="291" name="Google Shape;291;p15"/>
          <p:cNvPicPr preferRelativeResize="0"/>
          <p:nvPr/>
        </p:nvPicPr>
        <p:blipFill>
          <a:blip r:embed="rId4">
            <a:alphaModFix/>
          </a:blip>
          <a:stretch>
            <a:fillRect/>
          </a:stretch>
        </p:blipFill>
        <p:spPr>
          <a:xfrm>
            <a:off x="4667300" y="2058798"/>
            <a:ext cx="4095627" cy="2661850"/>
          </a:xfrm>
          <a:prstGeom prst="rect">
            <a:avLst/>
          </a:prstGeom>
          <a:noFill/>
          <a:ln>
            <a:noFill/>
          </a:ln>
        </p:spPr>
      </p:pic>
      <p:pic>
        <p:nvPicPr>
          <p:cNvPr id="292" name="Google Shape;292;p15"/>
          <p:cNvPicPr preferRelativeResize="0"/>
          <p:nvPr/>
        </p:nvPicPr>
        <p:blipFill>
          <a:blip r:embed="rId5">
            <a:alphaModFix/>
          </a:blip>
          <a:stretch>
            <a:fillRect/>
          </a:stretch>
        </p:blipFill>
        <p:spPr>
          <a:xfrm>
            <a:off x="1881500" y="3042100"/>
            <a:ext cx="1974550" cy="1862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Preprocessing </a:t>
            </a:r>
            <a:endParaRPr/>
          </a:p>
        </p:txBody>
      </p:sp>
      <p:sp>
        <p:nvSpPr>
          <p:cNvPr id="298" name="Google Shape;298;p16"/>
          <p:cNvSpPr txBox="1"/>
          <p:nvPr>
            <p:ph idx="1" type="body"/>
          </p:nvPr>
        </p:nvSpPr>
        <p:spPr>
          <a:xfrm>
            <a:off x="1303800" y="1253150"/>
            <a:ext cx="7605300" cy="35931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Clr>
                <a:srgbClr val="0D0D0D"/>
              </a:buClr>
              <a:buSzPts val="1300"/>
              <a:buFont typeface="Nunito"/>
              <a:buChar char="●"/>
            </a:pPr>
            <a:r>
              <a:rPr lang="en-GB">
                <a:solidFill>
                  <a:srgbClr val="0D0D0D"/>
                </a:solidFill>
              </a:rPr>
              <a:t>S</a:t>
            </a:r>
            <a:r>
              <a:rPr lang="en-GB">
                <a:solidFill>
                  <a:srgbClr val="0D0D0D"/>
                </a:solidFill>
              </a:rPr>
              <a:t>pecial characters and </a:t>
            </a:r>
            <a:r>
              <a:rPr lang="en-GB">
                <a:solidFill>
                  <a:srgbClr val="0D0D0D"/>
                </a:solidFill>
              </a:rPr>
              <a:t>diacritics were removed from the  text.</a:t>
            </a:r>
            <a:endParaRPr>
              <a:solidFill>
                <a:srgbClr val="0D0D0D"/>
              </a:solidFill>
            </a:endParaRPr>
          </a:p>
          <a:p>
            <a:pPr indent="-311150" lvl="0" marL="457200" rtl="0" algn="just">
              <a:spcBef>
                <a:spcPts val="0"/>
              </a:spcBef>
              <a:spcAft>
                <a:spcPts val="0"/>
              </a:spcAft>
              <a:buClr>
                <a:srgbClr val="0D0D0D"/>
              </a:buClr>
              <a:buSzPts val="1300"/>
              <a:buFont typeface="Nunito"/>
              <a:buChar char="●"/>
            </a:pPr>
            <a:r>
              <a:rPr lang="en-GB">
                <a:solidFill>
                  <a:srgbClr val="0D0D0D"/>
                </a:solidFill>
              </a:rPr>
              <a:t>Data preparation with operations such as lowercase conversion, punctuation handling, and tokenization was done. Input sentences were cleaned and standardized before further processing.</a:t>
            </a:r>
            <a:endParaRPr>
              <a:solidFill>
                <a:srgbClr val="0D0D0D"/>
              </a:solidFill>
            </a:endParaRPr>
          </a:p>
          <a:p>
            <a:pPr indent="-311150" lvl="0" marL="457200" rtl="0" algn="just">
              <a:spcBef>
                <a:spcPts val="0"/>
              </a:spcBef>
              <a:spcAft>
                <a:spcPts val="0"/>
              </a:spcAft>
              <a:buClr>
                <a:srgbClr val="0D0D0D"/>
              </a:buClr>
              <a:buSzPts val="1300"/>
              <a:buFont typeface="Nunito"/>
              <a:buChar char="●"/>
            </a:pPr>
            <a:r>
              <a:rPr lang="en-GB">
                <a:solidFill>
                  <a:srgbClr val="0D0D0D"/>
                </a:solidFill>
              </a:rPr>
              <a:t>Keras Preprocessing Tokenization was used to convert sentences into sequences of integers, allowing the model to work with numerical data.</a:t>
            </a:r>
            <a:endParaRPr>
              <a:solidFill>
                <a:srgbClr val="0D0D0D"/>
              </a:solidFill>
            </a:endParaRPr>
          </a:p>
          <a:p>
            <a:pPr indent="0" lvl="0" marL="0" rtl="0" algn="l">
              <a:spcBef>
                <a:spcPts val="0"/>
              </a:spcBef>
              <a:spcAft>
                <a:spcPts val="1200"/>
              </a:spcAft>
              <a:buNone/>
            </a:pPr>
            <a:r>
              <a:t/>
            </a:r>
            <a:endParaRPr/>
          </a:p>
        </p:txBody>
      </p:sp>
      <p:pic>
        <p:nvPicPr>
          <p:cNvPr id="299" name="Google Shape;299;p16"/>
          <p:cNvPicPr preferRelativeResize="0"/>
          <p:nvPr/>
        </p:nvPicPr>
        <p:blipFill>
          <a:blip r:embed="rId3">
            <a:alphaModFix/>
          </a:blip>
          <a:stretch>
            <a:fillRect/>
          </a:stretch>
        </p:blipFill>
        <p:spPr>
          <a:xfrm>
            <a:off x="951350" y="2760325"/>
            <a:ext cx="6851399" cy="2085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Model Architecture </a:t>
            </a:r>
            <a:endParaRPr/>
          </a:p>
        </p:txBody>
      </p:sp>
      <p:sp>
        <p:nvSpPr>
          <p:cNvPr id="305" name="Google Shape;305;p17"/>
          <p:cNvSpPr txBox="1"/>
          <p:nvPr>
            <p:ph idx="1" type="body"/>
          </p:nvPr>
        </p:nvSpPr>
        <p:spPr>
          <a:xfrm>
            <a:off x="253950" y="1553300"/>
            <a:ext cx="8636100" cy="1878300"/>
          </a:xfrm>
          <a:prstGeom prst="rect">
            <a:avLst/>
          </a:prstGeom>
        </p:spPr>
        <p:txBody>
          <a:bodyPr anchorCtr="0" anchor="t" bIns="91425" lIns="91425" spcFirstLastPara="1" rIns="91425" wrap="square" tIns="91425">
            <a:normAutofit fontScale="32500" lnSpcReduction="20000"/>
          </a:bodyPr>
          <a:lstStyle/>
          <a:p>
            <a:pPr indent="-302738" lvl="0" marL="457200" rtl="0" algn="just">
              <a:spcBef>
                <a:spcPts val="0"/>
              </a:spcBef>
              <a:spcAft>
                <a:spcPts val="0"/>
              </a:spcAft>
              <a:buClr>
                <a:srgbClr val="0D0D0D"/>
              </a:buClr>
              <a:buSzPct val="100000"/>
              <a:buFont typeface="Nunito"/>
              <a:buChar char="●"/>
            </a:pPr>
            <a:r>
              <a:rPr lang="en-GB" sz="3592">
                <a:solidFill>
                  <a:srgbClr val="0D0D0D"/>
                </a:solidFill>
              </a:rPr>
              <a:t>The model follows the encoder-decoder architecture using GRU, a popular framework for sequence-to-sequence learning.</a:t>
            </a:r>
            <a:endParaRPr sz="3592">
              <a:solidFill>
                <a:srgbClr val="0D0D0D"/>
              </a:solidFill>
            </a:endParaRPr>
          </a:p>
          <a:p>
            <a:pPr indent="-302738" lvl="0" marL="457200" rtl="0" algn="just">
              <a:spcBef>
                <a:spcPts val="0"/>
              </a:spcBef>
              <a:spcAft>
                <a:spcPts val="0"/>
              </a:spcAft>
              <a:buClr>
                <a:srgbClr val="0D0D0D"/>
              </a:buClr>
              <a:buSzPct val="100000"/>
              <a:buFont typeface="Nunito"/>
              <a:buChar char="●"/>
            </a:pPr>
            <a:r>
              <a:rPr lang="en-GB" sz="3592">
                <a:solidFill>
                  <a:srgbClr val="0D0D0D"/>
                </a:solidFill>
              </a:rPr>
              <a:t>Two attention mechanisms are implemented: Dot Product Attention and Bahdanau Attention.</a:t>
            </a:r>
            <a:endParaRPr sz="3592">
              <a:solidFill>
                <a:srgbClr val="0D0D0D"/>
              </a:solidFill>
            </a:endParaRPr>
          </a:p>
          <a:p>
            <a:pPr indent="-302738" lvl="0" marL="457200" rtl="0" algn="just">
              <a:spcBef>
                <a:spcPts val="0"/>
              </a:spcBef>
              <a:spcAft>
                <a:spcPts val="0"/>
              </a:spcAft>
              <a:buClr>
                <a:srgbClr val="0D0D0D"/>
              </a:buClr>
              <a:buSzPct val="100000"/>
              <a:buFont typeface="Nunito"/>
              <a:buChar char="●"/>
            </a:pPr>
            <a:r>
              <a:rPr lang="en-GB" sz="3592">
                <a:solidFill>
                  <a:srgbClr val="0D0D0D"/>
                </a:solidFill>
              </a:rPr>
              <a:t>The loss function used is Sparse Categorical Cross entropy, which measures the difference between the predicted and actual probability distributions over the target vocabulary.</a:t>
            </a:r>
            <a:endParaRPr sz="3592">
              <a:solidFill>
                <a:srgbClr val="0D0D0D"/>
              </a:solidFill>
            </a:endParaRPr>
          </a:p>
          <a:p>
            <a:pPr indent="-302738" lvl="0" marL="457200" rtl="0" algn="just">
              <a:spcBef>
                <a:spcPts val="0"/>
              </a:spcBef>
              <a:spcAft>
                <a:spcPts val="0"/>
              </a:spcAft>
              <a:buClr>
                <a:srgbClr val="0D0D0D"/>
              </a:buClr>
              <a:buSzPct val="100000"/>
              <a:buFont typeface="Nunito"/>
              <a:buChar char="●"/>
            </a:pPr>
            <a:r>
              <a:rPr lang="en-GB" sz="3592">
                <a:solidFill>
                  <a:srgbClr val="0D0D0D"/>
                </a:solidFill>
              </a:rPr>
              <a:t>Adam optimizer is used to minimize the loss during training.</a:t>
            </a:r>
            <a:endParaRPr sz="3592">
              <a:solidFill>
                <a:srgbClr val="0D0D0D"/>
              </a:solidFill>
            </a:endParaRPr>
          </a:p>
          <a:p>
            <a:pPr indent="-302738" lvl="0" marL="457200" rtl="0" algn="just">
              <a:spcBef>
                <a:spcPts val="0"/>
              </a:spcBef>
              <a:spcAft>
                <a:spcPts val="0"/>
              </a:spcAft>
              <a:buClr>
                <a:srgbClr val="0D0D0D"/>
              </a:buClr>
              <a:buSzPct val="100000"/>
              <a:buFont typeface="Nunito"/>
              <a:buChar char="●"/>
            </a:pPr>
            <a:r>
              <a:rPr lang="en-GB" sz="3592">
                <a:solidFill>
                  <a:srgbClr val="0D0D0D"/>
                </a:solidFill>
                <a:highlight>
                  <a:srgbClr val="FFFFFF"/>
                </a:highlight>
              </a:rPr>
              <a:t>L2 regularization is applied to the embedding layers and the fully connected layers of the encoder and decoder to prevent overfitting</a:t>
            </a:r>
            <a:endParaRPr sz="3592">
              <a:solidFill>
                <a:srgbClr val="0D0D0D"/>
              </a:solidFill>
              <a:highlight>
                <a:srgbClr val="FFFFFF"/>
              </a:highlight>
            </a:endParaRPr>
          </a:p>
          <a:p>
            <a:pPr indent="-302738" lvl="0" marL="457200" rtl="0" algn="just">
              <a:spcBef>
                <a:spcPts val="0"/>
              </a:spcBef>
              <a:spcAft>
                <a:spcPts val="0"/>
              </a:spcAft>
              <a:buClr>
                <a:srgbClr val="0D0D0D"/>
              </a:buClr>
              <a:buSzPct val="100000"/>
              <a:buFont typeface="Nunito"/>
              <a:buChar char="●"/>
            </a:pPr>
            <a:r>
              <a:rPr lang="en-GB" sz="3592">
                <a:solidFill>
                  <a:srgbClr val="0D0D0D"/>
                </a:solidFill>
              </a:rPr>
              <a:t>The training loop iterates over the dataset for a 10 epochs.</a:t>
            </a:r>
            <a:endParaRPr sz="3592">
              <a:solidFill>
                <a:srgbClr val="0D0D0D"/>
              </a:solidFill>
            </a:endParaRPr>
          </a:p>
          <a:p>
            <a:pPr indent="0" lvl="0" marL="457200" rtl="0" algn="l">
              <a:spcBef>
                <a:spcPts val="0"/>
              </a:spcBef>
              <a:spcAft>
                <a:spcPts val="0"/>
              </a:spcAft>
              <a:buNone/>
            </a:pPr>
            <a:r>
              <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1200"/>
              </a:spcAft>
              <a:buNone/>
            </a:pPr>
            <a:r>
              <a:t/>
            </a:r>
            <a:endParaRPr/>
          </a:p>
        </p:txBody>
      </p:sp>
      <p:pic>
        <p:nvPicPr>
          <p:cNvPr id="306" name="Google Shape;306;p17"/>
          <p:cNvPicPr preferRelativeResize="0"/>
          <p:nvPr/>
        </p:nvPicPr>
        <p:blipFill>
          <a:blip r:embed="rId3">
            <a:alphaModFix/>
          </a:blip>
          <a:stretch>
            <a:fillRect/>
          </a:stretch>
        </p:blipFill>
        <p:spPr>
          <a:xfrm>
            <a:off x="5232475" y="2985401"/>
            <a:ext cx="3775252" cy="19079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Results</a:t>
            </a:r>
            <a:endParaRPr/>
          </a:p>
        </p:txBody>
      </p:sp>
      <p:sp>
        <p:nvSpPr>
          <p:cNvPr id="312" name="Google Shape;312;p18"/>
          <p:cNvSpPr txBox="1"/>
          <p:nvPr>
            <p:ph idx="1" type="body"/>
          </p:nvPr>
        </p:nvSpPr>
        <p:spPr>
          <a:xfrm>
            <a:off x="224700" y="1465375"/>
            <a:ext cx="8665200" cy="34779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a:solidFill>
                  <a:srgbClr val="0D0D0D"/>
                </a:solidFill>
                <a:highlight>
                  <a:srgbClr val="FFFFFF"/>
                </a:highlight>
              </a:rPr>
              <a:t>The output demonstrates the training progress of a sequence-to-sequence model over 10 epochs, showcasing decreasing loss values for both training and validation sets, indicating effective learning and generalization. </a:t>
            </a:r>
            <a:endParaRPr/>
          </a:p>
        </p:txBody>
      </p:sp>
      <p:pic>
        <p:nvPicPr>
          <p:cNvPr id="313" name="Google Shape;313;p18"/>
          <p:cNvPicPr preferRelativeResize="0"/>
          <p:nvPr/>
        </p:nvPicPr>
        <p:blipFill>
          <a:blip r:embed="rId3">
            <a:alphaModFix/>
          </a:blip>
          <a:stretch>
            <a:fillRect/>
          </a:stretch>
        </p:blipFill>
        <p:spPr>
          <a:xfrm>
            <a:off x="311450" y="2266450"/>
            <a:ext cx="4098326" cy="874981"/>
          </a:xfrm>
          <a:prstGeom prst="rect">
            <a:avLst/>
          </a:prstGeom>
          <a:noFill/>
          <a:ln>
            <a:noFill/>
          </a:ln>
        </p:spPr>
      </p:pic>
      <p:pic>
        <p:nvPicPr>
          <p:cNvPr id="314" name="Google Shape;314;p18"/>
          <p:cNvPicPr preferRelativeResize="0"/>
          <p:nvPr/>
        </p:nvPicPr>
        <p:blipFill>
          <a:blip r:embed="rId4">
            <a:alphaModFix/>
          </a:blip>
          <a:stretch>
            <a:fillRect/>
          </a:stretch>
        </p:blipFill>
        <p:spPr>
          <a:xfrm>
            <a:off x="4409775" y="2066125"/>
            <a:ext cx="3776850" cy="2803824"/>
          </a:xfrm>
          <a:prstGeom prst="rect">
            <a:avLst/>
          </a:prstGeom>
          <a:noFill/>
          <a:ln>
            <a:noFill/>
          </a:ln>
        </p:spPr>
      </p:pic>
      <p:pic>
        <p:nvPicPr>
          <p:cNvPr id="315" name="Google Shape;315;p18"/>
          <p:cNvPicPr preferRelativeResize="0"/>
          <p:nvPr/>
        </p:nvPicPr>
        <p:blipFill>
          <a:blip r:embed="rId5">
            <a:alphaModFix/>
          </a:blip>
          <a:stretch>
            <a:fillRect/>
          </a:stretch>
        </p:blipFill>
        <p:spPr>
          <a:xfrm>
            <a:off x="311450" y="3204838"/>
            <a:ext cx="4009400" cy="52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a:t>
            </a:r>
            <a:endParaRPr/>
          </a:p>
        </p:txBody>
      </p:sp>
      <p:sp>
        <p:nvSpPr>
          <p:cNvPr id="321" name="Google Shape;321;p19"/>
          <p:cNvSpPr txBox="1"/>
          <p:nvPr>
            <p:ph idx="1" type="body"/>
          </p:nvPr>
        </p:nvSpPr>
        <p:spPr>
          <a:xfrm>
            <a:off x="214925" y="1445850"/>
            <a:ext cx="8724000" cy="346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It is also observed that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just">
              <a:spcBef>
                <a:spcPts val="1200"/>
              </a:spcBef>
              <a:spcAft>
                <a:spcPts val="0"/>
              </a:spcAft>
              <a:buNone/>
            </a:pPr>
            <a:r>
              <a:rPr lang="en-GB"/>
              <a:t>Expected : </a:t>
            </a:r>
            <a:r>
              <a:rPr lang="en-GB" sz="1150">
                <a:solidFill>
                  <a:srgbClr val="000000"/>
                </a:solidFill>
              </a:rPr>
              <a:t>Excuse me, dear madam.</a:t>
            </a:r>
            <a:endParaRPr sz="1150">
              <a:solidFill>
                <a:srgbClr val="000000"/>
              </a:solidFill>
            </a:endParaRPr>
          </a:p>
          <a:p>
            <a:pPr indent="-304800" lvl="0" marL="457200" rtl="0" algn="just">
              <a:lnSpc>
                <a:spcPct val="100000"/>
              </a:lnSpc>
              <a:spcBef>
                <a:spcPts val="1200"/>
              </a:spcBef>
              <a:spcAft>
                <a:spcPts val="0"/>
              </a:spcAft>
              <a:buClr>
                <a:srgbClr val="0D0D0D"/>
              </a:buClr>
              <a:buSzPts val="1200"/>
              <a:buChar char="●"/>
            </a:pPr>
            <a:r>
              <a:rPr lang="en-GB" sz="1200">
                <a:solidFill>
                  <a:srgbClr val="0D0D0D"/>
                </a:solidFill>
                <a:highlight>
                  <a:srgbClr val="FFFFFF"/>
                </a:highlight>
              </a:rPr>
              <a:t>The quality and quantity of the training data directly impact the model's performance.</a:t>
            </a:r>
            <a:endParaRPr sz="1200">
              <a:solidFill>
                <a:srgbClr val="0D0D0D"/>
              </a:solidFill>
              <a:highlight>
                <a:srgbClr val="FFFFFF"/>
              </a:highlight>
            </a:endParaRPr>
          </a:p>
          <a:p>
            <a:pPr indent="-304800" lvl="0" marL="457200" rtl="0" algn="just">
              <a:lnSpc>
                <a:spcPct val="100000"/>
              </a:lnSpc>
              <a:spcBef>
                <a:spcPts val="0"/>
              </a:spcBef>
              <a:spcAft>
                <a:spcPts val="0"/>
              </a:spcAft>
              <a:buClr>
                <a:srgbClr val="0D0D0D"/>
              </a:buClr>
              <a:buSzPts val="1200"/>
              <a:buChar char="●"/>
            </a:pPr>
            <a:r>
              <a:rPr lang="en-GB" sz="1200">
                <a:solidFill>
                  <a:srgbClr val="0D0D0D"/>
                </a:solidFill>
                <a:highlight>
                  <a:srgbClr val="FFFFFF"/>
                </a:highlight>
              </a:rPr>
              <a:t>Limited computational resources could also restrict the model's training time or capacity, affecting its performance.</a:t>
            </a:r>
            <a:endParaRPr sz="1200">
              <a:solidFill>
                <a:srgbClr val="0D0D0D"/>
              </a:solidFill>
              <a:highlight>
                <a:srgbClr val="FFFFFF"/>
              </a:highlight>
            </a:endParaRPr>
          </a:p>
          <a:p>
            <a:pPr indent="-304800" lvl="0" marL="457200" rtl="0" algn="just">
              <a:lnSpc>
                <a:spcPct val="100000"/>
              </a:lnSpc>
              <a:spcBef>
                <a:spcPts val="0"/>
              </a:spcBef>
              <a:spcAft>
                <a:spcPts val="0"/>
              </a:spcAft>
              <a:buClr>
                <a:srgbClr val="0D0D0D"/>
              </a:buClr>
              <a:buSzPts val="1200"/>
              <a:buChar char="●"/>
            </a:pPr>
            <a:r>
              <a:rPr lang="en-GB" sz="1200">
                <a:solidFill>
                  <a:srgbClr val="0D0D0D"/>
                </a:solidFill>
              </a:rPr>
              <a:t>BLEU score relies solely on n-gram overlap between the predicted and reference translations and may not fully capture the quality of translations, especially in cases where paraphrasing or semantic similarity is involved.</a:t>
            </a:r>
            <a:endParaRPr sz="1200">
              <a:solidFill>
                <a:srgbClr val="0D0D0D"/>
              </a:solidFill>
            </a:endParaRPr>
          </a:p>
          <a:p>
            <a:pPr indent="0" lvl="0" marL="0" rtl="0" algn="just">
              <a:lnSpc>
                <a:spcPct val="100000"/>
              </a:lnSpc>
              <a:spcBef>
                <a:spcPts val="1500"/>
              </a:spcBef>
              <a:spcAft>
                <a:spcPts val="0"/>
              </a:spcAft>
              <a:buNone/>
            </a:pPr>
            <a:r>
              <a:rPr lang="en-GB"/>
              <a:t>We also did human evaluation and got an accuracy of 45 percent.</a:t>
            </a:r>
            <a:endParaRPr sz="1200">
              <a:solidFill>
                <a:srgbClr val="0D0D0D"/>
              </a:solidFill>
            </a:endParaRPr>
          </a:p>
          <a:p>
            <a:pPr indent="0" lvl="0" marL="0" rtl="0" algn="l">
              <a:spcBef>
                <a:spcPts val="0"/>
              </a:spcBef>
              <a:spcAft>
                <a:spcPts val="1200"/>
              </a:spcAft>
              <a:buNone/>
            </a:pPr>
            <a:r>
              <a:t/>
            </a:r>
            <a:endParaRPr sz="1200">
              <a:solidFill>
                <a:srgbClr val="0D0D0D"/>
              </a:solidFill>
              <a:highlight>
                <a:srgbClr val="FFFFFF"/>
              </a:highlight>
              <a:latin typeface="Roboto"/>
              <a:ea typeface="Roboto"/>
              <a:cs typeface="Roboto"/>
              <a:sym typeface="Roboto"/>
            </a:endParaRPr>
          </a:p>
        </p:txBody>
      </p:sp>
      <p:pic>
        <p:nvPicPr>
          <p:cNvPr id="322" name="Google Shape;322;p19"/>
          <p:cNvPicPr preferRelativeResize="0"/>
          <p:nvPr/>
        </p:nvPicPr>
        <p:blipFill>
          <a:blip r:embed="rId3">
            <a:alphaModFix/>
          </a:blip>
          <a:stretch>
            <a:fillRect/>
          </a:stretch>
        </p:blipFill>
        <p:spPr>
          <a:xfrm>
            <a:off x="361475" y="1783498"/>
            <a:ext cx="5292250" cy="69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Why Unsupervised Learning?</a:t>
            </a:r>
            <a:endParaRPr/>
          </a:p>
        </p:txBody>
      </p:sp>
      <p:sp>
        <p:nvSpPr>
          <p:cNvPr id="328" name="Google Shape;328;p20"/>
          <p:cNvSpPr txBox="1"/>
          <p:nvPr>
            <p:ph idx="1" type="body"/>
          </p:nvPr>
        </p:nvSpPr>
        <p:spPr>
          <a:xfrm>
            <a:off x="407050" y="1128600"/>
            <a:ext cx="8594100" cy="391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9" name="Google Shape;329;p20"/>
          <p:cNvPicPr preferRelativeResize="0"/>
          <p:nvPr/>
        </p:nvPicPr>
        <p:blipFill>
          <a:blip r:embed="rId3">
            <a:alphaModFix/>
          </a:blip>
          <a:stretch>
            <a:fillRect/>
          </a:stretch>
        </p:blipFill>
        <p:spPr>
          <a:xfrm>
            <a:off x="439382" y="1128600"/>
            <a:ext cx="3014434" cy="2867235"/>
          </a:xfrm>
          <a:prstGeom prst="rect">
            <a:avLst/>
          </a:prstGeom>
          <a:noFill/>
          <a:ln>
            <a:noFill/>
          </a:ln>
        </p:spPr>
      </p:pic>
      <p:pic>
        <p:nvPicPr>
          <p:cNvPr id="330" name="Google Shape;330;p20"/>
          <p:cNvPicPr preferRelativeResize="0"/>
          <p:nvPr/>
        </p:nvPicPr>
        <p:blipFill>
          <a:blip r:embed="rId4">
            <a:alphaModFix/>
          </a:blip>
          <a:stretch>
            <a:fillRect/>
          </a:stretch>
        </p:blipFill>
        <p:spPr>
          <a:xfrm>
            <a:off x="4617510" y="1356490"/>
            <a:ext cx="2873898" cy="1046521"/>
          </a:xfrm>
          <a:prstGeom prst="rect">
            <a:avLst/>
          </a:prstGeom>
          <a:noFill/>
          <a:ln>
            <a:noFill/>
          </a:ln>
        </p:spPr>
      </p:pic>
      <p:pic>
        <p:nvPicPr>
          <p:cNvPr id="331" name="Google Shape;331;p20"/>
          <p:cNvPicPr preferRelativeResize="0"/>
          <p:nvPr/>
        </p:nvPicPr>
        <p:blipFill>
          <a:blip r:embed="rId5">
            <a:alphaModFix/>
          </a:blip>
          <a:stretch>
            <a:fillRect/>
          </a:stretch>
        </p:blipFill>
        <p:spPr>
          <a:xfrm>
            <a:off x="6207818" y="2129054"/>
            <a:ext cx="2726020" cy="1320437"/>
          </a:xfrm>
          <a:prstGeom prst="rect">
            <a:avLst/>
          </a:prstGeom>
          <a:noFill/>
          <a:ln>
            <a:noFill/>
          </a:ln>
        </p:spPr>
      </p:pic>
      <p:pic>
        <p:nvPicPr>
          <p:cNvPr id="332" name="Google Shape;332;p20"/>
          <p:cNvPicPr preferRelativeResize="0"/>
          <p:nvPr/>
        </p:nvPicPr>
        <p:blipFill>
          <a:blip r:embed="rId6">
            <a:alphaModFix/>
          </a:blip>
          <a:stretch>
            <a:fillRect/>
          </a:stretch>
        </p:blipFill>
        <p:spPr>
          <a:xfrm>
            <a:off x="3258947" y="2032824"/>
            <a:ext cx="2726021" cy="1862752"/>
          </a:xfrm>
          <a:prstGeom prst="rect">
            <a:avLst/>
          </a:prstGeom>
          <a:noFill/>
          <a:ln>
            <a:noFill/>
          </a:ln>
        </p:spPr>
      </p:pic>
      <p:pic>
        <p:nvPicPr>
          <p:cNvPr id="333" name="Google Shape;333;p20"/>
          <p:cNvPicPr preferRelativeResize="0"/>
          <p:nvPr/>
        </p:nvPicPr>
        <p:blipFill>
          <a:blip r:embed="rId7">
            <a:alphaModFix/>
          </a:blip>
          <a:stretch>
            <a:fillRect/>
          </a:stretch>
        </p:blipFill>
        <p:spPr>
          <a:xfrm>
            <a:off x="7286305" y="3518306"/>
            <a:ext cx="1544582" cy="1293961"/>
          </a:xfrm>
          <a:prstGeom prst="rect">
            <a:avLst/>
          </a:prstGeom>
          <a:noFill/>
          <a:ln>
            <a:noFill/>
          </a:ln>
        </p:spPr>
      </p:pic>
      <p:pic>
        <p:nvPicPr>
          <p:cNvPr id="334" name="Google Shape;334;p20"/>
          <p:cNvPicPr preferRelativeResize="0"/>
          <p:nvPr/>
        </p:nvPicPr>
        <p:blipFill>
          <a:blip r:embed="rId8">
            <a:alphaModFix/>
          </a:blip>
          <a:stretch>
            <a:fillRect/>
          </a:stretch>
        </p:blipFill>
        <p:spPr>
          <a:xfrm>
            <a:off x="709782" y="3964962"/>
            <a:ext cx="980809" cy="1046521"/>
          </a:xfrm>
          <a:prstGeom prst="rect">
            <a:avLst/>
          </a:prstGeom>
          <a:noFill/>
          <a:ln>
            <a:noFill/>
          </a:ln>
        </p:spPr>
      </p:pic>
      <p:pic>
        <p:nvPicPr>
          <p:cNvPr id="335" name="Google Shape;335;p20"/>
          <p:cNvPicPr preferRelativeResize="0"/>
          <p:nvPr/>
        </p:nvPicPr>
        <p:blipFill>
          <a:blip r:embed="rId9">
            <a:alphaModFix/>
          </a:blip>
          <a:stretch>
            <a:fillRect/>
          </a:stretch>
        </p:blipFill>
        <p:spPr>
          <a:xfrm>
            <a:off x="7533999" y="1278694"/>
            <a:ext cx="1325695" cy="818445"/>
          </a:xfrm>
          <a:prstGeom prst="rect">
            <a:avLst/>
          </a:prstGeom>
          <a:noFill/>
          <a:ln>
            <a:noFill/>
          </a:ln>
        </p:spPr>
      </p:pic>
      <p:pic>
        <p:nvPicPr>
          <p:cNvPr id="336" name="Google Shape;336;p20"/>
          <p:cNvPicPr preferRelativeResize="0"/>
          <p:nvPr/>
        </p:nvPicPr>
        <p:blipFill>
          <a:blip r:embed="rId10">
            <a:alphaModFix/>
          </a:blip>
          <a:stretch>
            <a:fillRect/>
          </a:stretch>
        </p:blipFill>
        <p:spPr>
          <a:xfrm>
            <a:off x="2032851" y="3415603"/>
            <a:ext cx="5316441" cy="1396665"/>
          </a:xfrm>
          <a:prstGeom prst="rect">
            <a:avLst/>
          </a:prstGeom>
          <a:noFill/>
          <a:ln>
            <a:noFill/>
          </a:ln>
        </p:spPr>
      </p:pic>
      <p:pic>
        <p:nvPicPr>
          <p:cNvPr id="337" name="Google Shape;337;p20"/>
          <p:cNvPicPr preferRelativeResize="0"/>
          <p:nvPr/>
        </p:nvPicPr>
        <p:blipFill>
          <a:blip r:embed="rId11">
            <a:alphaModFix/>
          </a:blip>
          <a:stretch>
            <a:fillRect/>
          </a:stretch>
        </p:blipFill>
        <p:spPr>
          <a:xfrm>
            <a:off x="3373618" y="1278694"/>
            <a:ext cx="1325695" cy="78946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Objective</a:t>
            </a:r>
            <a:endParaRPr/>
          </a:p>
        </p:txBody>
      </p:sp>
      <p:sp>
        <p:nvSpPr>
          <p:cNvPr id="343" name="Google Shape;343;p21"/>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GB">
                <a:solidFill>
                  <a:srgbClr val="242424"/>
                </a:solidFill>
                <a:highlight>
                  <a:srgbClr val="FFFFFF"/>
                </a:highlight>
              </a:rPr>
              <a:t>The objective of this project is to convert the positive reviews into </a:t>
            </a:r>
            <a:r>
              <a:rPr lang="en-GB">
                <a:solidFill>
                  <a:srgbClr val="242424"/>
                </a:solidFill>
                <a:highlight>
                  <a:srgbClr val="FFFFFF"/>
                </a:highlight>
              </a:rPr>
              <a:t>corresponding</a:t>
            </a:r>
            <a:r>
              <a:rPr lang="en-GB">
                <a:solidFill>
                  <a:srgbClr val="242424"/>
                </a:solidFill>
                <a:highlight>
                  <a:srgbClr val="FFFFFF"/>
                </a:highlight>
              </a:rPr>
              <a:t> negative reviews.We referred the methodology to address this problem using Unsupervised Text Style Transfer by referring the paper: </a:t>
            </a:r>
            <a:r>
              <a:rPr b="1" lang="en-GB">
                <a:solidFill>
                  <a:srgbClr val="242424"/>
                </a:solidFill>
                <a:highlight>
                  <a:srgbClr val="FFFFFF"/>
                </a:highlight>
              </a:rPr>
              <a:t>IMaT: Unsupervised Text Attribute Transfer via Iterative Matching and Translation authored by Zhijing Jin, Di Jin, Jonas Mueller, Nicholas Matthews and  Enrico Santus.</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